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60" r:id="rId5"/>
    <p:sldId id="264" r:id="rId6"/>
    <p:sldId id="261" r:id="rId7"/>
    <p:sldId id="269" r:id="rId8"/>
    <p:sldId id="272" r:id="rId9"/>
    <p:sldId id="262" r:id="rId10"/>
    <p:sldId id="271" r:id="rId11"/>
    <p:sldId id="275" r:id="rId12"/>
    <p:sldId id="274" r:id="rId13"/>
    <p:sldId id="263" r:id="rId14"/>
    <p:sldId id="267" r:id="rId15"/>
    <p:sldId id="270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89E72-433A-B066-94DE-BAA47E992D00}" v="22" dt="2022-09-13T08:15:10.835"/>
    <p1510:client id="{3137ECAA-75AA-43CD-8698-13E238532778}" v="4" dt="2020-11-02T19:56:27.718"/>
    <p1510:client id="{4C7C8512-D81F-EF26-57CE-321A082536A2}" v="4" dt="2023-09-26T12:18:09.142"/>
    <p1510:client id="{FB989285-1190-162A-A56A-7C46D9F64EAA}" v="95" dt="2021-09-09T14:01:48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old Postmus" userId="S::a.postmus@aeres.nl::b63fc824-57ec-40d1-a2b9-946a3beca5c6" providerId="AD" clId="Web-{4C7C8512-D81F-EF26-57CE-321A082536A2}"/>
    <pc:docChg chg="modSld">
      <pc:chgData name="Arnold Postmus" userId="S::a.postmus@aeres.nl::b63fc824-57ec-40d1-a2b9-946a3beca5c6" providerId="AD" clId="Web-{4C7C8512-D81F-EF26-57CE-321A082536A2}" dt="2023-09-26T12:18:06.642" v="2" actId="20577"/>
      <pc:docMkLst>
        <pc:docMk/>
      </pc:docMkLst>
      <pc:sldChg chg="modSp">
        <pc:chgData name="Arnold Postmus" userId="S::a.postmus@aeres.nl::b63fc824-57ec-40d1-a2b9-946a3beca5c6" providerId="AD" clId="Web-{4C7C8512-D81F-EF26-57CE-321A082536A2}" dt="2023-09-26T12:18:06.642" v="2" actId="20577"/>
        <pc:sldMkLst>
          <pc:docMk/>
          <pc:sldMk cId="325254869" sldId="265"/>
        </pc:sldMkLst>
        <pc:spChg chg="mod">
          <ac:chgData name="Arnold Postmus" userId="S::a.postmus@aeres.nl::b63fc824-57ec-40d1-a2b9-946a3beca5c6" providerId="AD" clId="Web-{4C7C8512-D81F-EF26-57CE-321A082536A2}" dt="2023-09-26T12:18:06.642" v="2" actId="20577"/>
          <ac:spMkLst>
            <pc:docMk/>
            <pc:sldMk cId="325254869" sldId="265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2AbXWIc95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2AbXWIc95c?feature=oembed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Vgyn6S4wG8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AzZrvEDVFNc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ugqxxtu-I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dMqSNEyGlaM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6sFP_7Vezg" TargetMode="External"/><Relationship Id="rId2" Type="http://schemas.openxmlformats.org/officeDocument/2006/relationships/hyperlink" Target="https://www.youtube.com/watch?v=L2AbXWIc95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s://www.youtube.com/watch?v=AzZrvEDVFN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biologiepagina.nl/Flashfiles/Ispring/nijntjeenhetnitraat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Bodem en bemesting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MBO 3. vakbekwaam medewerker veehouderij</a:t>
            </a:r>
          </a:p>
          <a:p>
            <a:r>
              <a:rPr lang="nl-NL" dirty="0"/>
              <a:t>Bron: Boek bodemsignalen/</a:t>
            </a:r>
            <a:r>
              <a:rPr lang="nl-NL" dirty="0" err="1"/>
              <a:t>Ppt</a:t>
            </a:r>
            <a:r>
              <a:rPr lang="nl-NL" dirty="0"/>
              <a:t>/opdracht bij de les</a:t>
            </a:r>
          </a:p>
        </p:txBody>
      </p:sp>
    </p:spTree>
    <p:extLst>
      <p:ext uri="{BB962C8B-B14F-4D97-AF65-F5344CB8AC3E}">
        <p14:creationId xmlns:p14="http://schemas.microsoft.com/office/powerpoint/2010/main" val="735505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Factoren die rol spelen bij opname stikstof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Belangrijk: luchtige grond en koolhydraatrijk</a:t>
            </a:r>
          </a:p>
          <a:p>
            <a:r>
              <a:rPr lang="nl-NL" dirty="0"/>
              <a:t>Natte bodems</a:t>
            </a:r>
          </a:p>
          <a:p>
            <a:r>
              <a:rPr lang="nl-NL" dirty="0"/>
              <a:t>Scheuren in de bodem</a:t>
            </a:r>
          </a:p>
          <a:p>
            <a:r>
              <a:rPr lang="nl-NL" dirty="0"/>
              <a:t>Klimaat en weersomstandigheden </a:t>
            </a:r>
          </a:p>
          <a:p>
            <a:r>
              <a:rPr lang="nl-NL" dirty="0"/>
              <a:t>Klaver in de wei betekent gratis stikstof</a:t>
            </a:r>
          </a:p>
          <a:p>
            <a:endParaRPr lang="nl-NL" dirty="0"/>
          </a:p>
          <a:p>
            <a:r>
              <a:rPr lang="nl-NL" dirty="0"/>
              <a:t>pH belangrijke rol bij stikstofbinding:</a:t>
            </a:r>
          </a:p>
          <a:p>
            <a:r>
              <a:rPr lang="nl-NL" dirty="0"/>
              <a:t>pH lager dan 5,5 schimmels overheersen</a:t>
            </a:r>
          </a:p>
          <a:p>
            <a:r>
              <a:rPr lang="nl-NL" dirty="0"/>
              <a:t>pH neutraal of basis: bacteriën overheersen</a:t>
            </a:r>
          </a:p>
          <a:p>
            <a:r>
              <a:rPr lang="nl-NL" dirty="0"/>
              <a:t>Mutualisme/symbiose: wat is dat?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210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6EA3-FD88-4A09-8881-E09FD59DF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Mineralisatie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47908ABA-0A71-4CE2-8928-388AD02342F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90888" y="2436019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212220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6EB4-A090-478D-89E7-AC6799F2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Nitrificatie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9F23D1-840F-4395-8748-DC6C25BF7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1018" y="457031"/>
            <a:ext cx="8021127" cy="5949517"/>
          </a:xfrm>
        </p:spPr>
      </p:pic>
    </p:spTree>
    <p:extLst>
      <p:ext uri="{BB962C8B-B14F-4D97-AF65-F5344CB8AC3E}">
        <p14:creationId xmlns:p14="http://schemas.microsoft.com/office/powerpoint/2010/main" val="3344205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Denitrificatie</a:t>
            </a:r>
            <a:br>
              <a:rPr lang="nl-NL" sz="1800" i="1" dirty="0">
                <a:solidFill>
                  <a:schemeClr val="tx1"/>
                </a:solidFill>
              </a:rPr>
            </a:br>
            <a:endParaRPr lang="nl-NL" sz="1800" i="1" dirty="0">
              <a:solidFill>
                <a:schemeClr val="tx1"/>
              </a:solidFill>
            </a:endParaRPr>
          </a:p>
        </p:txBody>
      </p:sp>
      <p:sp>
        <p:nvSpPr>
          <p:cNvPr id="15" name="Tijdelijke aanduiding voor inhoud 14"/>
          <p:cNvSpPr>
            <a:spLocks noGrp="1"/>
          </p:cNvSpPr>
          <p:nvPr>
            <p:ph sz="half" idx="2"/>
          </p:nvPr>
        </p:nvSpPr>
        <p:spPr>
          <a:xfrm>
            <a:off x="863600" y="1905000"/>
            <a:ext cx="4636051" cy="4351338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FFFF00"/>
                </a:solidFill>
              </a:rPr>
              <a:t>Denitrificerende bacteriën</a:t>
            </a:r>
          </a:p>
          <a:p>
            <a:r>
              <a:rPr lang="nl-NL" sz="2000" dirty="0"/>
              <a:t>Nitraat wordt omgezet in stikstofgas</a:t>
            </a:r>
          </a:p>
          <a:p>
            <a:r>
              <a:rPr lang="nl-NL" sz="2000" dirty="0"/>
              <a:t>Bij onweer: stikstof gas en stikstof worden door elektrische lading gesplitst-&gt; regen-&gt; stikstof in bodem</a:t>
            </a:r>
          </a:p>
          <a:p>
            <a:r>
              <a:rPr lang="nl-NL" sz="2000" dirty="0">
                <a:solidFill>
                  <a:srgbClr val="FFFF00"/>
                </a:solidFill>
              </a:rPr>
              <a:t>Nitrificerende bacteriën</a:t>
            </a:r>
            <a:r>
              <a:rPr lang="nl-NL" sz="2000" dirty="0"/>
              <a:t>: zetten stikstofgas om in ammoniumnitraat 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7" name="Picture 2" descr="https://upload.wikimedia.org/wikipedia/commons/thumb/d/db/Nitrogen_Cycle_Dutch_text.jpg/400px-Nitrogen_Cycle_Dutch_tex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9651" y="1240883"/>
            <a:ext cx="6488189" cy="53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82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Stikstof te veel/te kort; gevolgen?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7991" y="4054294"/>
            <a:ext cx="6787810" cy="2466236"/>
          </a:xfrm>
          <a:prstGeom prst="rect">
            <a:avLst/>
          </a:prstGeo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5412" y="1152983"/>
            <a:ext cx="4744451" cy="276504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588" y="1638300"/>
            <a:ext cx="4847512" cy="489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3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Stikstofverliezen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976312" y="1853248"/>
            <a:ext cx="8946541" cy="4195481"/>
          </a:xfrm>
        </p:spPr>
        <p:txBody>
          <a:bodyPr/>
          <a:lstStyle/>
          <a:p>
            <a:r>
              <a:rPr lang="nl-NL" dirty="0"/>
              <a:t>Uitspoeling</a:t>
            </a:r>
          </a:p>
          <a:p>
            <a:r>
              <a:rPr lang="nl-NL" dirty="0"/>
              <a:t>Afspoeling </a:t>
            </a:r>
          </a:p>
          <a:p>
            <a:r>
              <a:rPr lang="nl-NL" dirty="0"/>
              <a:t>Vervluchtiging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57" y="3253778"/>
            <a:ext cx="3986991" cy="310796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921" y="1409700"/>
            <a:ext cx="2968228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82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 bereikt?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Leg uit wat bodemleven is en waarom het belangrijk is voor de groei van een gewas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Leg uit welke factoren invloed hebben op het bodemleven (positief en negatief) en waarom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Hoe wordt stikstof opgenomen door een gewas?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Leg uit wat de functie is van bodemleven in het omzetten van stikstof voor de plant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Hoe zie je een tekort aan stikstof in een gewas?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Wat is mutualisme?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035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Leerdoelen: </a:t>
            </a:r>
            <a:r>
              <a:rPr lang="nl-NL" sz="2000" dirty="0"/>
              <a:t>(</a:t>
            </a:r>
            <a:r>
              <a:rPr lang="nl-NL" sz="1800" i="1" dirty="0"/>
              <a:t>wat weet je al?)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9000" y="1739900"/>
            <a:ext cx="9880600" cy="4749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Na de les: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Je kunt uitleggen wat bodemleven is en waarom het belangrijk is voor de groei van een gewas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Je kunt uitleggen welke factoren invloed hebben op het bodemleven (positief en negatief) en waarom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Je weet hoe stikstof opgenomen wordt door een gewas </a:t>
            </a:r>
          </a:p>
          <a:p>
            <a:pPr>
              <a:buClr>
                <a:srgbClr val="8AD0D6"/>
              </a:buClr>
              <a:buFont typeface="Wingdings" panose="05000000000000000000" pitchFamily="2" charset="2"/>
              <a:buChar char="Ø"/>
            </a:pPr>
            <a:r>
              <a:rPr lang="nl-NL" dirty="0"/>
              <a:t>Je weet wat mineralisatie, nitrificatie en denitrificatie 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Je kan uitleggen wat de functie is van bodemleven in het omzetten van stikstof voor de plant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Je kan uitleggen hoe je een tekort aan stikstof ziet in een gewas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Je kan uitleggen wat mutualisme is </a:t>
            </a:r>
          </a:p>
        </p:txBody>
      </p:sp>
    </p:spTree>
    <p:extLst>
      <p:ext uri="{BB962C8B-B14F-4D97-AF65-F5344CB8AC3E}">
        <p14:creationId xmlns:p14="http://schemas.microsoft.com/office/powerpoint/2010/main" val="32525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 filmpje ‘de stikstofkringloop’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Bodem in balans: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https://www.youtube.com/watch?v=Qugqxxtu-I0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796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Bodemleven</a:t>
            </a:r>
            <a:br>
              <a:rPr lang="nl-NL" dirty="0"/>
            </a:br>
            <a:r>
              <a:rPr lang="nl-NL" sz="1800" i="1" dirty="0"/>
              <a:t>Over het leven in de grond; de betekenis ervan en de wijze waarop het beïnvloed kan worden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46100" y="1853249"/>
            <a:ext cx="4953551" cy="4403090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 err="1"/>
              <a:t>Bodemvoedselweb</a:t>
            </a:r>
            <a:endParaRPr lang="nl-NL" dirty="0"/>
          </a:p>
          <a:p>
            <a:endParaRPr lang="nl-NL" dirty="0"/>
          </a:p>
          <a:p>
            <a:r>
              <a:rPr lang="nl-NL" dirty="0"/>
              <a:t>Welke invloed heeft de pH op het bodemleven?</a:t>
            </a:r>
          </a:p>
          <a:p>
            <a:endParaRPr lang="nl-NL" dirty="0"/>
          </a:p>
          <a:p>
            <a:r>
              <a:rPr lang="nl-NL" dirty="0"/>
              <a:t>Welke invloed heeft de temperatuur?</a:t>
            </a:r>
          </a:p>
          <a:p>
            <a:endParaRPr lang="nl-NL" dirty="0"/>
          </a:p>
          <a:p>
            <a:r>
              <a:rPr lang="nl-NL" dirty="0"/>
              <a:t>Noem 3 functies van het bodemleven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Stikstofbindende bacteriën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51" y="1685978"/>
            <a:ext cx="6682764" cy="494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5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N.. Wat weet je al?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Stikstof</a:t>
            </a:r>
          </a:p>
          <a:p>
            <a:r>
              <a:rPr lang="nl-NL" dirty="0"/>
              <a:t>Wat is stikstof?</a:t>
            </a:r>
          </a:p>
          <a:p>
            <a:r>
              <a:rPr lang="nl-NL" dirty="0"/>
              <a:t>In welke vorm komt het voor?</a:t>
            </a:r>
          </a:p>
          <a:p>
            <a:r>
              <a:rPr lang="nl-NL" dirty="0"/>
              <a:t>Hoe wordt stikstof beschikbaar voor de plant/gewas?</a:t>
            </a:r>
          </a:p>
          <a:p>
            <a:r>
              <a:rPr lang="nl-NL" dirty="0"/>
              <a:t>Welke factoren spelen een rol bij de opname van stikstof?</a:t>
            </a:r>
          </a:p>
          <a:p>
            <a:r>
              <a:rPr lang="nl-NL" dirty="0"/>
              <a:t>Waarom is stikstof belangrijk?</a:t>
            </a:r>
          </a:p>
          <a:p>
            <a:r>
              <a:rPr lang="nl-NL" dirty="0"/>
              <a:t>Bliksem?</a:t>
            </a:r>
          </a:p>
          <a:p>
            <a:r>
              <a:rPr lang="nl-NL" dirty="0"/>
              <a:t>Hoe zie je tekorten?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491" y="2565400"/>
            <a:ext cx="1736724" cy="17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3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5311" y="204766"/>
            <a:ext cx="9404723" cy="1400530"/>
          </a:xfrm>
        </p:spPr>
        <p:txBody>
          <a:bodyPr/>
          <a:lstStyle/>
          <a:p>
            <a:r>
              <a:rPr lang="nl-NL" dirty="0"/>
              <a:t>Bodemleven en voedingsstoffen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>
          <a:xfrm>
            <a:off x="800100" y="1190665"/>
            <a:ext cx="4396338" cy="576262"/>
          </a:xfrm>
        </p:spPr>
        <p:txBody>
          <a:bodyPr/>
          <a:lstStyle/>
          <a:p>
            <a:r>
              <a:rPr lang="nl-NL" dirty="0"/>
              <a:t>Stikstof opname samengevat: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800100" y="1853249"/>
            <a:ext cx="5168900" cy="4622382"/>
          </a:xfrm>
        </p:spPr>
        <p:txBody>
          <a:bodyPr>
            <a:noAutofit/>
          </a:bodyPr>
          <a:lstStyle/>
          <a:p>
            <a:r>
              <a:rPr lang="nl-NL" sz="1600" dirty="0"/>
              <a:t>Stikstof is het meest opgenomen voedingselement</a:t>
            </a:r>
          </a:p>
          <a:p>
            <a:r>
              <a:rPr lang="nl-NL" sz="1600" dirty="0"/>
              <a:t>Nodig voor bladgroen en eiwitten</a:t>
            </a:r>
          </a:p>
          <a:p>
            <a:r>
              <a:rPr lang="nl-NL" sz="1600" dirty="0"/>
              <a:t>78% van de atmosfeer bestaat uit stikstofgas</a:t>
            </a:r>
          </a:p>
          <a:p>
            <a:r>
              <a:rPr lang="nl-NL" sz="1600" dirty="0"/>
              <a:t>Stikstofbindende bacteriën in bodem:</a:t>
            </a:r>
          </a:p>
          <a:p>
            <a:pPr marL="0" indent="0">
              <a:buNone/>
            </a:pPr>
            <a:r>
              <a:rPr lang="nl-NL" sz="1600" dirty="0">
                <a:hlinkClick r:id="rId2"/>
              </a:rPr>
              <a:t>Bacteriën binden stikstof uit de lucht, wordt omgezet in ammonium</a:t>
            </a:r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Planten nemen de ammonium op via wortels en zetten dit om naar aminozuren (=eiwit)</a:t>
            </a:r>
          </a:p>
          <a:p>
            <a:endParaRPr lang="nl-NL" sz="1600" dirty="0"/>
          </a:p>
          <a:p>
            <a:pPr marL="0" indent="0">
              <a:buNone/>
            </a:pPr>
            <a:r>
              <a:rPr lang="nl-NL" sz="1600" dirty="0"/>
              <a:t>Hoe gaat dit nu precies in zijn werk? Volgende dia’s</a:t>
            </a:r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965" y="1605296"/>
            <a:ext cx="3871913" cy="338580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642965" y="4991100"/>
            <a:ext cx="368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Wortelknollen van de Rhizobium bacterie</a:t>
            </a:r>
          </a:p>
        </p:txBody>
      </p:sp>
      <p:sp>
        <p:nvSpPr>
          <p:cNvPr id="4" name="Rechthoek 3"/>
          <p:cNvSpPr/>
          <p:nvPr/>
        </p:nvSpPr>
        <p:spPr>
          <a:xfrm>
            <a:off x="7531100" y="5637432"/>
            <a:ext cx="45339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l-NL" dirty="0"/>
              <a:t>Proces komt voor bij vlinderbloemigen (VB klaver en luzerne)</a:t>
            </a:r>
          </a:p>
        </p:txBody>
      </p:sp>
    </p:spTree>
    <p:extLst>
      <p:ext uri="{BB962C8B-B14F-4D97-AF65-F5344CB8AC3E}">
        <p14:creationId xmlns:p14="http://schemas.microsoft.com/office/powerpoint/2010/main" val="326380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stikstofcyclus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315912" y="1710018"/>
            <a:ext cx="8946541" cy="419548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dirty="0"/>
              <a:t>Planten kunnen N alleen opnemen </a:t>
            </a:r>
          </a:p>
          <a:p>
            <a:pPr marL="0" indent="0">
              <a:buNone/>
            </a:pPr>
            <a:r>
              <a:rPr lang="nl-NL" dirty="0"/>
              <a:t>in de vorm van nitraat (NO</a:t>
            </a:r>
            <a:r>
              <a:rPr lang="nl-NL" baseline="-25000" dirty="0"/>
              <a:t>3</a:t>
            </a:r>
            <a:r>
              <a:rPr lang="nl-NL" dirty="0"/>
              <a:t> </a:t>
            </a:r>
            <a:r>
              <a:rPr lang="nl-NL" baseline="30000" dirty="0"/>
              <a:t>- </a:t>
            </a:r>
            <a:r>
              <a:rPr lang="nl-NL" dirty="0"/>
              <a:t>) en ammonium (NH</a:t>
            </a:r>
            <a:r>
              <a:rPr lang="nl-NL" baseline="-25000" dirty="0"/>
              <a:t>4</a:t>
            </a:r>
            <a:r>
              <a:rPr lang="nl-NL" baseline="30000" dirty="0"/>
              <a:t>+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Naast kunstmest komt dit beschikbaar </a:t>
            </a:r>
          </a:p>
          <a:p>
            <a:pPr marL="0" indent="0">
              <a:buNone/>
            </a:pPr>
            <a:r>
              <a:rPr lang="nl-NL" dirty="0"/>
              <a:t>via de stikstofcyclus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Dit wordt </a:t>
            </a:r>
            <a:r>
              <a:rPr lang="nl-NL" dirty="0">
                <a:hlinkClick r:id="rId2"/>
              </a:rPr>
              <a:t>mineralisatie</a:t>
            </a:r>
            <a:r>
              <a:rPr lang="nl-NL" dirty="0"/>
              <a:t> genoemd</a:t>
            </a:r>
            <a:br>
              <a:rPr lang="nl-NL" dirty="0"/>
            </a:br>
            <a:endParaRPr lang="nl-NL" dirty="0"/>
          </a:p>
          <a:p>
            <a:pPr>
              <a:buClr>
                <a:srgbClr val="8AD0D6"/>
              </a:buClr>
            </a:pPr>
            <a:r>
              <a:rPr lang="nl-NL" dirty="0"/>
              <a:t>Hoe ziet </a:t>
            </a:r>
            <a:r>
              <a:rPr lang="nl-NL" dirty="0">
                <a:hlinkClick r:id="rId3"/>
              </a:rPr>
              <a:t>mineralisatie</a:t>
            </a:r>
            <a:r>
              <a:rPr lang="nl-NL" dirty="0"/>
              <a:t> eruit?</a:t>
            </a:r>
          </a:p>
          <a:p>
            <a:endParaRPr lang="nl-NL" dirty="0"/>
          </a:p>
          <a:p>
            <a:r>
              <a:rPr lang="nl-NL" dirty="0"/>
              <a:t>Hoe werkt de </a:t>
            </a:r>
            <a:r>
              <a:rPr lang="nl-NL" dirty="0">
                <a:hlinkClick r:id="rId4"/>
              </a:rPr>
              <a:t>stikstofcyclus</a:t>
            </a:r>
            <a:r>
              <a:rPr lang="nl-NL" dirty="0"/>
              <a:t>?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1" y="2040268"/>
            <a:ext cx="5051424" cy="452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stikstofcyclus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315912" y="1710018"/>
            <a:ext cx="8946541" cy="4195481"/>
          </a:xfrm>
        </p:spPr>
        <p:txBody>
          <a:bodyPr/>
          <a:lstStyle/>
          <a:p>
            <a:r>
              <a:rPr lang="nl-NL" dirty="0"/>
              <a:t>Planten kunnen N alleen opnemen </a:t>
            </a:r>
          </a:p>
          <a:p>
            <a:pPr marL="0" indent="0">
              <a:buNone/>
            </a:pPr>
            <a:r>
              <a:rPr lang="nl-NL" dirty="0"/>
              <a:t>in de vorm van nitraat (NO</a:t>
            </a:r>
            <a:r>
              <a:rPr lang="nl-NL" baseline="-25000" dirty="0"/>
              <a:t>3</a:t>
            </a:r>
            <a:r>
              <a:rPr lang="nl-NL" dirty="0"/>
              <a:t> </a:t>
            </a:r>
            <a:r>
              <a:rPr lang="nl-NL" baseline="30000" dirty="0"/>
              <a:t>- </a:t>
            </a:r>
            <a:r>
              <a:rPr lang="nl-NL" dirty="0"/>
              <a:t>) en ammonium (NH</a:t>
            </a:r>
            <a:r>
              <a:rPr lang="nl-NL" baseline="-25000" dirty="0"/>
              <a:t>4</a:t>
            </a:r>
            <a:r>
              <a:rPr lang="nl-NL" baseline="30000" dirty="0"/>
              <a:t>+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Naast kunstmest komt dit beschikbaar </a:t>
            </a:r>
          </a:p>
          <a:p>
            <a:pPr marL="0" indent="0">
              <a:buNone/>
            </a:pPr>
            <a:r>
              <a:rPr lang="nl-NL" dirty="0"/>
              <a:t>via de stikstofcyclus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Dit wordt mineralisatie genoemd</a:t>
            </a:r>
          </a:p>
          <a:p>
            <a:endParaRPr lang="nl-NL" dirty="0"/>
          </a:p>
          <a:p>
            <a:r>
              <a:rPr lang="nl-NL" dirty="0"/>
              <a:t>Hoe werkt de </a:t>
            </a:r>
            <a:r>
              <a:rPr lang="nl-NL" dirty="0">
                <a:hlinkClick r:id="rId2"/>
              </a:rPr>
              <a:t>stikstofcyclus</a:t>
            </a:r>
            <a:r>
              <a:rPr lang="nl-NL" dirty="0"/>
              <a:t>?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2" y="-19710"/>
            <a:ext cx="7568631" cy="678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5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8000" y="1423512"/>
            <a:ext cx="4396338" cy="576262"/>
          </a:xfrm>
        </p:spPr>
        <p:txBody>
          <a:bodyPr/>
          <a:lstStyle/>
          <a:p>
            <a:r>
              <a:rPr lang="nl-NL" dirty="0"/>
              <a:t>Stikstof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30200" y="2146300"/>
            <a:ext cx="4659863" cy="4279900"/>
          </a:xfrm>
        </p:spPr>
        <p:txBody>
          <a:bodyPr>
            <a:normAutofit/>
          </a:bodyPr>
          <a:lstStyle/>
          <a:p>
            <a:r>
              <a:rPr lang="nl-NL" dirty="0"/>
              <a:t>Allerlei bacteriën en schimmels breken organisch materiaal af met behulp van enzymen</a:t>
            </a:r>
          </a:p>
          <a:p>
            <a:endParaRPr lang="nl-NL" dirty="0"/>
          </a:p>
          <a:p>
            <a:r>
              <a:rPr lang="nl-NL" dirty="0"/>
              <a:t>Hieruit ontstaat ammonium</a:t>
            </a:r>
          </a:p>
          <a:p>
            <a:r>
              <a:rPr lang="nl-NL" dirty="0"/>
              <a:t>Bepaalde bacteriën zetten ammonium om in nitraat</a:t>
            </a:r>
          </a:p>
          <a:p>
            <a:endParaRPr lang="nl-NL" dirty="0"/>
          </a:p>
          <a:p>
            <a:r>
              <a:rPr lang="nl-NL" dirty="0"/>
              <a:t>Dit kan de plant opnemen</a:t>
            </a:r>
          </a:p>
          <a:p>
            <a:r>
              <a:rPr lang="nl-NL" dirty="0"/>
              <a:t>Daarnaast zorgen vlinderbloemigen voor opneembaar stikstof in de bodem (klaver, luzerne)</a:t>
            </a:r>
          </a:p>
          <a:p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9503578" y="2146300"/>
            <a:ext cx="2555332" cy="397033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9423676" y="6116638"/>
            <a:ext cx="263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Stikstofbindende bacterie rhizobium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26" y="2441890"/>
            <a:ext cx="3501276" cy="2561909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518426" y="5003800"/>
            <a:ext cx="263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Stikstofbindende schimmel </a:t>
            </a:r>
            <a:r>
              <a:rPr lang="nl-NL" dirty="0" err="1"/>
              <a:t>mycorrhiza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2424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674</Words>
  <Application>Microsoft Office PowerPoint</Application>
  <PresentationFormat>Widescreen</PresentationFormat>
  <Paragraphs>128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</vt:lpstr>
      <vt:lpstr>Bodem en bemesting</vt:lpstr>
      <vt:lpstr>Leerdoelen: (wat weet je al?)</vt:lpstr>
      <vt:lpstr>Intro filmpje ‘de stikstofkringloop’</vt:lpstr>
      <vt:lpstr>Bodemleven Over het leven in de grond; de betekenis ervan en de wijze waarop het beïnvloed kan worden </vt:lpstr>
      <vt:lpstr>N.. Wat weet je al?</vt:lpstr>
      <vt:lpstr>Bodemleven en voedingsstoffen</vt:lpstr>
      <vt:lpstr>De stikstofcyclus</vt:lpstr>
      <vt:lpstr>De stikstofcyclus</vt:lpstr>
      <vt:lpstr>Hoe?</vt:lpstr>
      <vt:lpstr>Factoren die rol spelen bij opname stikstof</vt:lpstr>
      <vt:lpstr>Mineralisatie</vt:lpstr>
      <vt:lpstr>Nitrificatie</vt:lpstr>
      <vt:lpstr>Denitrificatie </vt:lpstr>
      <vt:lpstr>Stikstof te veel/te kort; gevolgen?</vt:lpstr>
      <vt:lpstr>Stikstofverliezen</vt:lpstr>
      <vt:lpstr>Doelen bereikt?</vt:lpstr>
    </vt:vector>
  </TitlesOfParts>
  <Company>IT-Workz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Bodem en bemesting</dc:title>
  <dc:creator>Hoogendijk, Juliet</dc:creator>
  <cp:lastModifiedBy>Postmus, Arnold</cp:lastModifiedBy>
  <cp:revision>97</cp:revision>
  <dcterms:created xsi:type="dcterms:W3CDTF">2016-11-07T15:04:29Z</dcterms:created>
  <dcterms:modified xsi:type="dcterms:W3CDTF">2023-09-26T12:18:12Z</dcterms:modified>
</cp:coreProperties>
</file>